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9" r:id="rId5"/>
    <p:sldId id="260" r:id="rId6"/>
    <p:sldId id="280" r:id="rId7"/>
    <p:sldId id="282" r:id="rId8"/>
    <p:sldId id="281" r:id="rId9"/>
    <p:sldId id="266" r:id="rId10"/>
    <p:sldId id="263" r:id="rId11"/>
    <p:sldId id="265" r:id="rId12"/>
    <p:sldId id="264" r:id="rId13"/>
    <p:sldId id="262" r:id="rId14"/>
    <p:sldId id="268" r:id="rId15"/>
    <p:sldId id="269" r:id="rId16"/>
    <p:sldId id="283" r:id="rId17"/>
    <p:sldId id="270" r:id="rId18"/>
    <p:sldId id="284" r:id="rId19"/>
    <p:sldId id="286" r:id="rId20"/>
    <p:sldId id="287" r:id="rId21"/>
    <p:sldId id="271" r:id="rId22"/>
    <p:sldId id="285" r:id="rId23"/>
    <p:sldId id="274" r:id="rId24"/>
    <p:sldId id="288" r:id="rId25"/>
    <p:sldId id="307" r:id="rId26"/>
    <p:sldId id="308" r:id="rId27"/>
    <p:sldId id="302" r:id="rId28"/>
    <p:sldId id="304" r:id="rId29"/>
    <p:sldId id="301" r:id="rId30"/>
    <p:sldId id="30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259"/>
            <p14:sldId id="260"/>
            <p14:sldId id="280"/>
            <p14:sldId id="282"/>
            <p14:sldId id="281"/>
            <p14:sldId id="266"/>
            <p14:sldId id="263"/>
            <p14:sldId id="265"/>
            <p14:sldId id="264"/>
            <p14:sldId id="262"/>
            <p14:sldId id="268"/>
            <p14:sldId id="269"/>
            <p14:sldId id="283"/>
            <p14:sldId id="270"/>
            <p14:sldId id="284"/>
            <p14:sldId id="286"/>
            <p14:sldId id="287"/>
            <p14:sldId id="271"/>
            <p14:sldId id="285"/>
            <p14:sldId id="274"/>
            <p14:sldId id="288"/>
            <p14:sldId id="307"/>
            <p14:sldId id="308"/>
            <p14:sldId id="302"/>
            <p14:sldId id="304"/>
            <p14:sldId id="301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7" Type="http://schemas.openxmlformats.org/officeDocument/2006/relationships/slideLayout" Target="../slideLayouts/slideLayout13.xml"/><Relationship Id="rId16" Type="http://schemas.openxmlformats.org/officeDocument/2006/relationships/image" Target="../media/image22.svg"/><Relationship Id="rId15" Type="http://schemas.openxmlformats.org/officeDocument/2006/relationships/image" Target="../media/image21.png"/><Relationship Id="rId14" Type="http://schemas.openxmlformats.org/officeDocument/2006/relationships/image" Target="../media/image20.svg"/><Relationship Id="rId13" Type="http://schemas.openxmlformats.org/officeDocument/2006/relationships/image" Target="../media/image19.png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image" Target="../media/image16.sv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svg"/><Relationship Id="rId8" Type="http://schemas.openxmlformats.org/officeDocument/2006/relationships/image" Target="../media/image47.png"/><Relationship Id="rId7" Type="http://schemas.openxmlformats.org/officeDocument/2006/relationships/image" Target="../media/image46.svg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3" Type="http://schemas.openxmlformats.org/officeDocument/2006/relationships/image" Target="../media/image42.sv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9" Type="http://schemas.openxmlformats.org/officeDocument/2006/relationships/image" Target="../media/image58.svg"/><Relationship Id="rId18" Type="http://schemas.openxmlformats.org/officeDocument/2006/relationships/image" Target="../media/image57.png"/><Relationship Id="rId17" Type="http://schemas.openxmlformats.org/officeDocument/2006/relationships/image" Target="../media/image56.svg"/><Relationship Id="rId16" Type="http://schemas.openxmlformats.org/officeDocument/2006/relationships/image" Target="../media/image55.png"/><Relationship Id="rId15" Type="http://schemas.openxmlformats.org/officeDocument/2006/relationships/image" Target="../media/image54.svg"/><Relationship Id="rId14" Type="http://schemas.openxmlformats.org/officeDocument/2006/relationships/image" Target="../media/image53.png"/><Relationship Id="rId13" Type="http://schemas.openxmlformats.org/officeDocument/2006/relationships/image" Target="../media/image52.svg"/><Relationship Id="rId12" Type="http://schemas.openxmlformats.org/officeDocument/2006/relationships/image" Target="../media/image51.png"/><Relationship Id="rId11" Type="http://schemas.openxmlformats.org/officeDocument/2006/relationships/image" Target="../media/image50.svg"/><Relationship Id="rId10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2" t="-43" r="4" b="36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52623" y="1908517"/>
            <a:ext cx="8481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Тема: Решение задач по уравнению реакции из первой части ЕГЭ по химии (задача № 28)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665" y="4805265"/>
            <a:ext cx="544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Подготовил: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Устюжанина Ю.П., региональный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методист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химии,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МБОУ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гимназия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№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Дюртюли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656823" y="579550"/>
            <a:ext cx="8487177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4FeO + O</a:t>
            </a:r>
            <a:r>
              <a:rPr lang="pt-BR" sz="2800" baseline="-25000" dirty="0"/>
              <a:t>2</a:t>
            </a:r>
            <a:r>
              <a:rPr lang="pt-BR" sz="2800" dirty="0"/>
              <a:t> = 2Fe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endParaRPr lang="pt-BR" sz="2800" baseline="-25000" dirty="0"/>
          </a:p>
          <a:p>
            <a:endParaRPr lang="pt-BR" sz="2800" dirty="0"/>
          </a:p>
          <a:p>
            <a:r>
              <a:rPr lang="pt-BR" sz="2800" dirty="0"/>
              <a:t>1) n(Fe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) = m / Mr = 128 г / 160 г/моль = 0,8 моль</a:t>
            </a:r>
            <a:endParaRPr lang="pt-BR" sz="2800" dirty="0"/>
          </a:p>
          <a:p>
            <a:r>
              <a:rPr lang="pt-BR" sz="2800" dirty="0"/>
              <a:t>2) n(FeO) = 2n(Fe</a:t>
            </a:r>
            <a:r>
              <a:rPr lang="pt-BR" sz="2800" baseline="-25000" dirty="0"/>
              <a:t>2</a:t>
            </a:r>
            <a:r>
              <a:rPr lang="pt-BR" sz="2800" dirty="0"/>
              <a:t>O</a:t>
            </a:r>
            <a:r>
              <a:rPr lang="pt-BR" sz="2800" baseline="-25000" dirty="0"/>
              <a:t>3</a:t>
            </a:r>
            <a:r>
              <a:rPr lang="pt-BR" sz="2800" dirty="0"/>
              <a:t>) = 2 · 0,8 = 1,6 моль</a:t>
            </a:r>
            <a:endParaRPr lang="pt-BR" sz="2800" dirty="0"/>
          </a:p>
          <a:p>
            <a:r>
              <a:rPr lang="pt-BR" sz="2800" dirty="0"/>
              <a:t>3) m(FeO) = n · Mr = 1,6 моль · 72 г/моль = 115,2 г</a:t>
            </a:r>
            <a:endParaRPr lang="pt-BR" sz="2800" dirty="0"/>
          </a:p>
          <a:p>
            <a:r>
              <a:rPr lang="pt-BR" sz="2800" dirty="0"/>
              <a:t>4) w(FeO) = 115,2 г / 120 г · 100% = 96%</a:t>
            </a:r>
            <a:endParaRPr lang="pt-BR" sz="28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838201" y="592428"/>
            <a:ext cx="10186114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разложении бертолетовой соли массой 75 кг при нагревании и в присутствии катализатора было получено 20,16 м</a:t>
            </a:r>
            <a:r>
              <a:rPr lang="ru-RU" sz="3200" baseline="30000" dirty="0"/>
              <a:t>3</a:t>
            </a:r>
            <a:r>
              <a:rPr lang="ru-RU" sz="3200" dirty="0"/>
              <a:t> (</a:t>
            </a:r>
            <a:r>
              <a:rPr lang="ru-RU" sz="3200" dirty="0" err="1"/>
              <a:t>н.у</a:t>
            </a:r>
            <a:r>
              <a:rPr lang="ru-RU" sz="3200" dirty="0"/>
              <a:t>.) газа. Вычислите массовую долю (%) чистого вещества в указанном веществе. (Запишите число с точностью до целых.)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978794" y="708338"/>
            <a:ext cx="8165206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2KClO</a:t>
            </a:r>
            <a:r>
              <a:rPr lang="en-US" sz="2800" baseline="-25000" dirty="0"/>
              <a:t>3 </a:t>
            </a:r>
            <a:r>
              <a:rPr lang="en-US" sz="2800" dirty="0"/>
              <a:t>→ (</a:t>
            </a:r>
            <a:r>
              <a:rPr lang="ru-RU" sz="2800" dirty="0"/>
              <a:t>кат.) 2</a:t>
            </a:r>
            <a:r>
              <a:rPr lang="en-US" sz="2800" dirty="0" err="1"/>
              <a:t>KCl</a:t>
            </a:r>
            <a:r>
              <a:rPr lang="en-US" sz="2800" dirty="0"/>
              <a:t> + 3O</a:t>
            </a:r>
            <a:r>
              <a:rPr lang="en-US" sz="2800" baseline="-25000" dirty="0"/>
              <a:t>2</a:t>
            </a:r>
            <a:endParaRPr lang="en-US" sz="2800" baseline="-25000" dirty="0"/>
          </a:p>
          <a:p>
            <a:endParaRPr lang="en-US" sz="2800" dirty="0"/>
          </a:p>
          <a:p>
            <a:r>
              <a:rPr lang="en-US" sz="2800" dirty="0"/>
              <a:t>1) n(O</a:t>
            </a:r>
            <a:r>
              <a:rPr lang="en-US" sz="2800" baseline="-25000" dirty="0"/>
              <a:t>2</a:t>
            </a:r>
            <a:r>
              <a:rPr lang="en-US" sz="2800" dirty="0"/>
              <a:t>) = v / </a:t>
            </a:r>
            <a:r>
              <a:rPr lang="en-US" sz="2800" dirty="0" err="1"/>
              <a:t>Vr</a:t>
            </a:r>
            <a:r>
              <a:rPr lang="en-US" sz="2800" dirty="0"/>
              <a:t> = 20160 </a:t>
            </a:r>
            <a:r>
              <a:rPr lang="ru-RU" sz="2800" dirty="0"/>
              <a:t>л / 22,4 л/моль = 900 моль</a:t>
            </a:r>
            <a:endParaRPr lang="ru-RU" sz="2800" dirty="0"/>
          </a:p>
          <a:p>
            <a:r>
              <a:rPr lang="ru-RU" sz="2800" dirty="0"/>
              <a:t>2) </a:t>
            </a:r>
            <a:r>
              <a:rPr lang="en-US" sz="2800" dirty="0"/>
              <a:t>n(KClO3) = 2/3 · n(O2) = 2/3 · 900 = 600 </a:t>
            </a:r>
            <a:r>
              <a:rPr lang="ru-RU" sz="2800" dirty="0"/>
              <a:t>моль</a:t>
            </a:r>
            <a:endParaRPr lang="ru-RU" sz="2800" dirty="0"/>
          </a:p>
          <a:p>
            <a:r>
              <a:rPr lang="ru-RU" sz="2800" dirty="0"/>
              <a:t>3) </a:t>
            </a:r>
            <a:r>
              <a:rPr lang="en-US" sz="2800" dirty="0"/>
              <a:t>m(KClO</a:t>
            </a:r>
            <a:r>
              <a:rPr lang="en-US" sz="2800" baseline="-25000" dirty="0"/>
              <a:t>3</a:t>
            </a:r>
            <a:r>
              <a:rPr lang="en-US" sz="2800" dirty="0"/>
              <a:t>) = n · </a:t>
            </a:r>
            <a:r>
              <a:rPr lang="en-US" sz="2800" dirty="0" err="1"/>
              <a:t>Mr</a:t>
            </a:r>
            <a:r>
              <a:rPr lang="en-US" sz="2800" dirty="0"/>
              <a:t> = 600 </a:t>
            </a:r>
            <a:r>
              <a:rPr lang="ru-RU" sz="2800" dirty="0"/>
              <a:t>моль · 122,5 г/моль = 73 500 г = 73,5 кг</a:t>
            </a:r>
            <a:endParaRPr lang="ru-RU" sz="2800" dirty="0"/>
          </a:p>
          <a:p>
            <a:r>
              <a:rPr lang="ru-RU" sz="2800" dirty="0"/>
              <a:t>4) </a:t>
            </a:r>
            <a:r>
              <a:rPr lang="en-US" sz="2800" dirty="0"/>
              <a:t>w(KClO</a:t>
            </a:r>
            <a:r>
              <a:rPr lang="en-US" sz="2800" baseline="-25000" dirty="0"/>
              <a:t>3</a:t>
            </a:r>
            <a:r>
              <a:rPr lang="en-US" sz="2800" dirty="0"/>
              <a:t>) = 73,5 </a:t>
            </a:r>
            <a:r>
              <a:rPr lang="ru-RU" sz="2800" dirty="0"/>
              <a:t>кг / 75 кг · 100% = 98%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0"/>
            <a:ext cx="12192000" cy="6742090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1849120" y="1264920"/>
            <a:ext cx="8554085" cy="2948305"/>
          </a:xfrm>
          <a:prstGeom prst="rect">
            <a:avLst/>
          </a:prstGeom>
        </p:spPr>
        <p:txBody>
          <a:bodyPr>
            <a:noAutofit/>
          </a:bodyPr>
          <a:p>
            <a:r>
              <a:rPr sz="2800">
                <a:latin typeface="Times New Roman" panose="02020603050405020304" charset="0"/>
                <a:cs typeface="Times New Roman" panose="02020603050405020304" charset="0"/>
              </a:rPr>
              <a:t>Образец технического гидросульфида натрия прореагировал с гидроксидом натрия, в результате чего образовалось 210,6 г средней соли. Массовая доля посторонних примесей в образце составляет 7 %. Вычислите массу (в г) указанного образца. </a:t>
            </a:r>
            <a:r>
              <a:rPr sz="2800" i="1">
                <a:latin typeface="Times New Roman" panose="02020603050405020304" charset="0"/>
                <a:cs typeface="Times New Roman" panose="02020603050405020304" charset="0"/>
              </a:rPr>
              <a:t>Запишите число с точностью до десятых.</a:t>
            </a:r>
            <a:endParaRPr sz="28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10"/>
            <a:ext cx="12192000" cy="6742090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1968500" y="1268095"/>
            <a:ext cx="8554085" cy="2948305"/>
          </a:xfrm>
          <a:prstGeom prst="rect">
            <a:avLst/>
          </a:prstGeom>
        </p:spPr>
        <p:txBody>
          <a:bodyPr>
            <a:noAutofit/>
          </a:bodyPr>
          <a:p>
            <a:endParaRPr sz="28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95" y="1952625"/>
            <a:ext cx="8562975" cy="295275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284730" y="1020445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r>
              <a:rPr b="1"/>
              <a:t>Решение. </a:t>
            </a:r>
            <a:endParaRPr b="1"/>
          </a:p>
          <a:p>
            <a:r>
              <a:t>Запишем уравнение реакции взаимодействия: 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9790" y="1268095"/>
            <a:ext cx="2270760" cy="39306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2384425" y="1852930"/>
            <a:ext cx="6251575" cy="581660"/>
          </a:xfrm>
          <a:prstGeom prst="rect">
            <a:avLst/>
          </a:prstGeom>
        </p:spPr>
        <p:txBody>
          <a:bodyPr>
            <a:noAutofit/>
          </a:bodyPr>
          <a:p>
            <a:r>
              <a:t>Рассчитаем количество и массу вступившего в реакцию гидросульфида натрия:</a:t>
            </a:r>
          </a:p>
        </p:txBody>
      </p:sp>
      <p:pic>
        <p:nvPicPr>
          <p:cNvPr id="8" name="Изображение 7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2675" y="1753870"/>
            <a:ext cx="1819910" cy="58737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284730" y="1138555"/>
            <a:ext cx="5080000" cy="1137285"/>
          </a:xfrm>
          <a:prstGeom prst="rect">
            <a:avLst/>
          </a:prstGeom>
        </p:spPr>
        <p:txBody>
          <a:bodyPr>
            <a:spAutoFit/>
          </a:bodyPr>
          <a:p>
            <a:endParaRPr sz="2600">
              <a:latin typeface="Times New Roman" panose="02020603050405020304" charset="0"/>
              <a:cs typeface="Times New Roman" panose="02020603050405020304" charset="0"/>
            </a:endParaRPr>
          </a:p>
          <a:p>
            <a:endParaRPr sz="2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Изображение 9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9280" y="2275840"/>
            <a:ext cx="2440940" cy="292735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2284095" y="1708785"/>
            <a:ext cx="5080000" cy="737235"/>
          </a:xfrm>
          <a:prstGeom prst="rect">
            <a:avLst/>
          </a:prstGeom>
        </p:spPr>
        <p:txBody>
          <a:bodyPr>
            <a:spAutoFit/>
          </a:bodyPr>
          <a:p>
            <a:endParaRPr sz="26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sz="1600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Изображение 12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4385" y="2455545"/>
            <a:ext cx="1820545" cy="332740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2384425" y="2940050"/>
            <a:ext cx="5080000" cy="1085850"/>
          </a:xfrm>
          <a:prstGeom prst="rect">
            <a:avLst/>
          </a:prstGeom>
        </p:spPr>
        <p:txBody>
          <a:bodyPr>
            <a:noAutofit/>
          </a:bodyPr>
          <a:p>
            <a:r>
              <a:t>Массовая доля примесей по условию равна 7%, значит, массовая доля чистого гидросульфида натрия составляет </a:t>
            </a:r>
          </a:p>
        </p:txBody>
      </p:sp>
      <p:pic>
        <p:nvPicPr>
          <p:cNvPr id="15" name="Изображение 14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09890" y="3265170"/>
            <a:ext cx="1621155" cy="24003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2494280" y="3780790"/>
            <a:ext cx="8316595" cy="213868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sz="1600"/>
              <a:t> </a:t>
            </a:r>
            <a:endParaRPr sz="1600"/>
          </a:p>
          <a:p>
            <a:r>
              <a:t>Используя формулу для нахождения массовой доли найдем массу образца:</a:t>
            </a:r>
          </a:p>
        </p:txBody>
      </p:sp>
      <p:pic>
        <p:nvPicPr>
          <p:cNvPr id="17" name="Изображение 16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39720" y="4519930"/>
            <a:ext cx="1529715" cy="614045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3556000" y="6071870"/>
            <a:ext cx="5080000" cy="737235"/>
          </a:xfrm>
          <a:prstGeom prst="rect">
            <a:avLst/>
          </a:prstGeom>
        </p:spPr>
        <p:txBody>
          <a:bodyPr>
            <a:spAutoFit/>
          </a:bodyPr>
          <a:p>
            <a:endParaRPr sz="2600"/>
          </a:p>
          <a:p>
            <a:r>
              <a:rPr sz="1600"/>
              <a:t> </a:t>
            </a:r>
            <a:endParaRPr sz="1600"/>
          </a:p>
        </p:txBody>
      </p:sp>
      <p:pic>
        <p:nvPicPr>
          <p:cNvPr id="19" name="Изображение 18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01615" y="4531360"/>
            <a:ext cx="2063115" cy="593725"/>
          </a:xfrm>
          <a:prstGeom prst="rect">
            <a:avLst/>
          </a:prstGeom>
        </p:spPr>
      </p:pic>
      <p:sp>
        <p:nvSpPr>
          <p:cNvPr id="20" name="Текстовое поле 19"/>
          <p:cNvSpPr txBox="1"/>
          <p:nvPr/>
        </p:nvSpPr>
        <p:spPr>
          <a:xfrm>
            <a:off x="2284095" y="5065395"/>
            <a:ext cx="6351905" cy="2861945"/>
          </a:xfrm>
          <a:prstGeom prst="rect">
            <a:avLst/>
          </a:prstGeom>
        </p:spPr>
        <p:txBody>
          <a:bodyPr>
            <a:noAutofit/>
          </a:bodyPr>
          <a:p>
            <a:endParaRPr sz="2600"/>
          </a:p>
          <a:p>
            <a:r>
              <a:rPr sz="1600"/>
              <a:t>Ответ: 162,6.</a:t>
            </a:r>
            <a:endParaRPr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993140" y="704215"/>
            <a:ext cx="10245725" cy="50209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sym typeface="+mn-ea"/>
              </a:rPr>
              <a:t>Задачи с использованием понятия </a:t>
            </a:r>
            <a:endParaRPr lang="ru-RU" sz="3200" dirty="0" smtClean="0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sym typeface="+mn-ea"/>
              </a:rPr>
              <a:t>«Массовая доля выхода продукта»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  <a:p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Какое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аммиака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получится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действии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избытка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раствора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гидроксида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натрия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500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сульфата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аммония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данной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70%?</a:t>
            </a:r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993140" y="704215"/>
            <a:ext cx="10245725" cy="50209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Решение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2NaOH + (NH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Na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+ 2NH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 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+ 2H</a:t>
            </a:r>
            <a:r>
              <a:rPr lang="en-US" altLang="ru-RU" sz="2400" baseline="-25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Количество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вещества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сульфата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аммония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n((NH4)2SO4) = m/M = 500/132 = 3,79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моль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Теоретическое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количество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аммиака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теор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.(NH3) = 2·n((NH4)2SO4) = 2·3,79 = 7,58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моль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Зная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мольную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долю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выхода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продукта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реакции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определим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практический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выход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аммиака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.(NH3) = η·n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теор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.(NH3) = 0,7·7,58 = 5,3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моль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>
              <a:lnSpc>
                <a:spcPct val="100000"/>
              </a:lnSpc>
            </a:pPr>
            <a:endParaRPr lang="en-US" altLang="ru-RU" sz="24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Ответ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 n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</a:t>
            </a:r>
            <a:r>
              <a:rPr lang="en-US" alt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.(NH3) = 5,3 </a:t>
            </a: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моль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ru-RU" dirty="0"/>
          </a:p>
          <a:p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3429225" cy="7550496"/>
          </a:xfrm>
        </p:spPr>
      </p:pic>
      <p:sp>
        <p:nvSpPr>
          <p:cNvPr id="25" name="Прямоугольник 24"/>
          <p:cNvSpPr/>
          <p:nvPr/>
        </p:nvSpPr>
        <p:spPr>
          <a:xfrm>
            <a:off x="1590675" y="1429385"/>
            <a:ext cx="9131300" cy="289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Сколько литров аммиака (н. у.) потребуется для получения 90 г </a:t>
            </a:r>
            <a:r>
              <a:rPr lang="ru-RU" sz="3200" dirty="0" smtClean="0">
                <a:latin typeface="Times New Roman" panose="02020603050405020304" charset="0"/>
                <a:cs typeface="Times New Roman" panose="02020603050405020304" charset="0"/>
              </a:rPr>
              <a:t>карбамида                по </a:t>
            </a:r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реакции с углекислым газом, если выход продукта составляет 60%? Запишите число с точностью до целых</a:t>
            </a:r>
            <a:r>
              <a:rPr lang="ru-RU" sz="32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3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6" name="AutoShape 18" descr=" левая круг­лая скоб­ка NH_2$ пра­вая круг­лая скоб­ка _2$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242" y="2144007"/>
            <a:ext cx="1294327" cy="30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163" y="0"/>
            <a:ext cx="13429225" cy="7550496"/>
          </a:xfrm>
        </p:spPr>
      </p:pic>
      <p:sp>
        <p:nvSpPr>
          <p:cNvPr id="25" name="Прямоугольник 24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6" name="AutoShape 18" descr=" левая круг­лая скоб­ка NH_2$ пра­вая круг­лая скоб­ка _2$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5187940"/>
            <a:ext cx="8665845" cy="108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Решение.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Синтез карбамида описывается следующим уравнением реакции: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Выход карбамида составляет: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Отсюда: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Определим количество вещества карбамида и эквивалентное количество аммиака: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огда объем необходимого количества аммиака равен: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Ответ: 112.</a:t>
            </a: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2NH_3$ плюс CO_2$ = левая круглая скобка NH_2$ правая круглая скобка _2$CO плюс H_2$O."/>
          <p:cNvSpPr>
            <a:spLocks noChangeAspect="1" noChangeArrowheads="1"/>
          </p:cNvSpPr>
          <p:nvPr/>
        </p:nvSpPr>
        <p:spPr bwMode="auto">
          <a:xfrm>
            <a:off x="155575" y="-122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3" descr="\eta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it m\rm левая круглая скобка NH_2 правая круглая скобка _2CO теор. правая круглая скобка конец дроби . "/>
          <p:cNvSpPr>
            <a:spLocks noChangeAspect="1" noChangeArrowheads="1"/>
          </p:cNvSpPr>
          <p:nvPr/>
        </p:nvSpPr>
        <p:spPr bwMode="auto">
          <a:xfrm>
            <a:off x="158750" y="-65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4" descr="\it m\rm левая круглая скобка левая круглая скобка NH_2 правая круглая скобка _2COтеор.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eta\rm левая круглая скобка левая круглая скобка NH_2 правая круглая скобка _2CO правая круглая скобка конец дроби = дробь: числитель: 90 г, знаменатель: 0,6 конец дроби = 150г. "/>
          <p:cNvSpPr>
            <a:spLocks noChangeAspect="1" noChangeArrowheads="1"/>
          </p:cNvSpPr>
          <p:nvPr/>
        </p:nvSpPr>
        <p:spPr bwMode="auto">
          <a:xfrm>
            <a:off x="158750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5" descr="\nu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вая круглая скобка , знаменатель: \it M\rm левая круглая скобка левая круглая скобка NH_2 правая круглая скобка _2CO правая круглая скобка конец дроби = дробь: числитель: 150 г, знаменатель: 60 г/моль конец дроби = 2,5 моль; "/>
          <p:cNvSpPr>
            <a:spLocks noChangeAspect="1" noChangeArrowheads="1"/>
          </p:cNvSpPr>
          <p:nvPr/>
        </p:nvSpPr>
        <p:spPr bwMode="auto">
          <a:xfrm>
            <a:off x="1587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\nu\rm левая круглая скобка NH_3 правая круглая скобка = 2 умножить на \nu\rm левая круглая скобка левая круглая скобка NH_2 правая круглая скобка _2CO правая круглая скобка = 5 моль."/>
          <p:cNvSpPr>
            <a:spLocks noChangeAspect="1" noChangeArrowheads="1"/>
          </p:cNvSpPr>
          <p:nvPr/>
        </p:nvSpPr>
        <p:spPr bwMode="auto">
          <a:xfrm>
            <a:off x="158750" y="1074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7" descr="\it V\rm левая круглая скобка NH_3 правая круглая скобка = \nu\rm левая круглая скобка NH_3 правая круглая скобка умножить на \it V_m\rm=5 моль умножить на 22,4 л/моль=112л."/>
          <p:cNvSpPr>
            <a:spLocks noChangeAspect="1" noChangeArrowheads="1"/>
          </p:cNvSpPr>
          <p:nvPr/>
        </p:nvSpPr>
        <p:spPr bwMode="auto">
          <a:xfrm>
            <a:off x="15875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649" y="976948"/>
            <a:ext cx="2133600" cy="30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78" y="1521228"/>
            <a:ext cx="2680999" cy="534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440" y="2137478"/>
            <a:ext cx="4904010" cy="4707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3296097"/>
            <a:ext cx="4490621" cy="4503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4057" y="3402517"/>
            <a:ext cx="3097869" cy="2164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669742"/>
            <a:ext cx="6836218" cy="31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1519555" y="1173480"/>
            <a:ext cx="9700895" cy="3931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sz="3200" dirty="0">
                <a:latin typeface="Times New Roman" panose="02020603050405020304" charset="0"/>
                <a:cs typeface="Times New Roman" panose="02020603050405020304" charset="0"/>
              </a:rPr>
              <a:t>При разложении нитрата меди(II) образовалось 11,2 л оксида азота(IV). Вычислите объемную долю (%) образовавшегося кислорода. Объемы газов измерены при одинаковых условиях. Запишите число с точностью до целых</a:t>
            </a:r>
            <a:r>
              <a:rPr lang="ru-RU" sz="32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32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759460"/>
            <a:ext cx="8922385" cy="48704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1628140" y="1004570"/>
            <a:ext cx="8996680" cy="4131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dirty="0"/>
          </a:p>
          <a:p>
            <a:r>
              <a:rPr lang="ru-RU" dirty="0" err="1" smtClean="0"/>
              <a:t>Решение.</a:t>
            </a:r>
            <a:endParaRPr lang="ru-RU" dirty="0" err="1" smtClean="0"/>
          </a:p>
          <a:p>
            <a:r>
              <a:rPr lang="ru-RU" dirty="0" err="1" smtClean="0">
                <a:latin typeface="Times New Roman" panose="02020603050405020304" charset="0"/>
                <a:cs typeface="Times New Roman" panose="02020603050405020304" charset="0"/>
              </a:rPr>
              <a:t>Объемы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газов, вступающих в реакцию и образующихся в результате реакции, соотносятся как небольшие целые числа, равные стехиометрическим коэффициентам в уравнениях </a:t>
            </a:r>
            <a:r>
              <a:rPr lang="ru-RU" dirty="0" err="1">
                <a:latin typeface="Times New Roman" panose="02020603050405020304" charset="0"/>
                <a:cs typeface="Times New Roman" panose="02020603050405020304" charset="0"/>
              </a:rPr>
              <a:t>реакций.Запишем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 уравнение 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реакции: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/>
          </a:p>
          <a:p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Объемная </a:t>
            </a: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доля кислорода будет определяться следующим </a:t>
            </a:r>
            <a:r>
              <a:rPr lang="ru-RU" dirty="0" err="1" smtClean="0"/>
              <a:t>образом:</a:t>
            </a:r>
            <a:endParaRPr lang="ru-RU" dirty="0" err="1" smtClean="0"/>
          </a:p>
          <a:p>
            <a:endParaRPr lang="ru-RU" dirty="0" err="1" smtClean="0"/>
          </a:p>
          <a:p>
            <a:endParaRPr lang="ru-RU" dirty="0" err="1" smtClean="0"/>
          </a:p>
          <a:p>
            <a:endParaRPr lang="ru-RU" dirty="0" err="1" smtClean="0"/>
          </a:p>
          <a:p>
            <a:r>
              <a:rPr lang="ru-RU" dirty="0" err="1" smtClean="0"/>
              <a:t>Ответ</a:t>
            </a:r>
            <a:r>
              <a:rPr lang="ru-RU" dirty="0"/>
              <a:t>: 20.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320" y="2315210"/>
            <a:ext cx="4889500" cy="290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20" y="3361055"/>
            <a:ext cx="5470525" cy="7391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" y="-692785"/>
            <a:ext cx="13429225" cy="7550496"/>
          </a:xfrm>
        </p:spPr>
      </p:pic>
      <p:sp>
        <p:nvSpPr>
          <p:cNvPr id="25" name="Прямоугольник 24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6" name="AutoShape 18" descr=" левая круг­лая скоб­ка NH_2$ пра­вая круг­лая скоб­ка _2$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871778"/>
            <a:ext cx="30988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2NH_3$ плюс CO_2$ = левая круглая скобка NH_2$ правая круглая скобка _2$CO плюс H_2$O."/>
          <p:cNvSpPr>
            <a:spLocks noChangeAspect="1" noChangeArrowheads="1"/>
          </p:cNvSpPr>
          <p:nvPr/>
        </p:nvSpPr>
        <p:spPr bwMode="auto">
          <a:xfrm>
            <a:off x="155575" y="-122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3" descr="\eta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it m\rm левая круглая скобка NH_2 правая круглая скобка _2CO теор. правая круглая скобка конец дроби . "/>
          <p:cNvSpPr>
            <a:spLocks noChangeAspect="1" noChangeArrowheads="1"/>
          </p:cNvSpPr>
          <p:nvPr/>
        </p:nvSpPr>
        <p:spPr bwMode="auto">
          <a:xfrm>
            <a:off x="158750" y="-65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4" descr="\it m\rm левая круглая скобка левая круглая скобка NH_2 правая круглая скобка _2COтеор.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eta\rm левая круглая скобка левая круглая скобка NH_2 правая круглая скобка _2CO правая круглая скобка конец дроби = дробь: числитель: 90 г, знаменатель: 0,6 конец дроби = 150г. "/>
          <p:cNvSpPr>
            <a:spLocks noChangeAspect="1" noChangeArrowheads="1"/>
          </p:cNvSpPr>
          <p:nvPr/>
        </p:nvSpPr>
        <p:spPr bwMode="auto">
          <a:xfrm>
            <a:off x="158750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5" descr="\nu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вая круглая скобка , знаменатель: \it M\rm левая круглая скобка левая круглая скобка NH_2 правая круглая скобка _2CO правая круглая скобка конец дроби = дробь: числитель: 150 г, знаменатель: 60 г/моль конец дроби = 2,5 моль; "/>
          <p:cNvSpPr>
            <a:spLocks noChangeAspect="1" noChangeArrowheads="1"/>
          </p:cNvSpPr>
          <p:nvPr/>
        </p:nvSpPr>
        <p:spPr bwMode="auto">
          <a:xfrm>
            <a:off x="1587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\nu\rm левая круглая скобка NH_3 правая круглая скобка = 2 умножить на \nu\rm левая круглая скобка левая круглая скобка NH_2 правая круглая скобка _2CO правая круглая скобка = 5 моль."/>
          <p:cNvSpPr>
            <a:spLocks noChangeAspect="1" noChangeArrowheads="1"/>
          </p:cNvSpPr>
          <p:nvPr/>
        </p:nvSpPr>
        <p:spPr bwMode="auto">
          <a:xfrm>
            <a:off x="158750" y="1074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7" descr="\it V\rm левая круглая скобка NH_3 правая круглая скобка = \nu\rm левая круглая скобка NH_3 правая круглая скобка умножить на \it V_m\rm=5 моль умножить на 22,4 л/моль=112л."/>
          <p:cNvSpPr>
            <a:spLocks noChangeAspect="1" noChangeArrowheads="1"/>
          </p:cNvSpPr>
          <p:nvPr/>
        </p:nvSpPr>
        <p:spPr bwMode="auto">
          <a:xfrm>
            <a:off x="15875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Объект 11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03" y="-659130"/>
            <a:ext cx="13429225" cy="7550496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1601470" y="735330"/>
            <a:ext cx="9751695" cy="3601085"/>
          </a:xfrm>
          <a:prstGeom prst="rect">
            <a:avLst/>
          </a:prstGeom>
        </p:spPr>
        <p:txBody>
          <a:bodyPr>
            <a:noAutofit/>
          </a:bodyPr>
          <a:p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Один из способов промышленного производства уксусной кислоты  — окисление бутана кислородом воздуха в присутствии катализатора. Сколько кубометров бутана (в пересчете на н. у.) потребуется для получения 12 кг уксусной кислоты, если выход продукта реакции составляет 64%? (Запишите число с точностью до десятых.)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" y="-692785"/>
            <a:ext cx="13429225" cy="7550496"/>
          </a:xfrm>
        </p:spPr>
      </p:pic>
      <p:sp>
        <p:nvSpPr>
          <p:cNvPr id="25" name="Прямоугольник 24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6" name="AutoShape 18" descr=" левая круг­лая скоб­ка NH_2$ пра­вая круг­лая скоб­ка _2$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871778"/>
            <a:ext cx="30988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2NH_3$ плюс CO_2$ = левая круглая скобка NH_2$ правая круглая скобка _2$CO плюс H_2$O."/>
          <p:cNvSpPr>
            <a:spLocks noChangeAspect="1" noChangeArrowheads="1"/>
          </p:cNvSpPr>
          <p:nvPr/>
        </p:nvSpPr>
        <p:spPr bwMode="auto">
          <a:xfrm>
            <a:off x="155575" y="-122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3" descr="\eta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it m\rm левая круглая скобка NH_2 правая круглая скобка _2CO теор. правая круглая скобка конец дроби . "/>
          <p:cNvSpPr>
            <a:spLocks noChangeAspect="1" noChangeArrowheads="1"/>
          </p:cNvSpPr>
          <p:nvPr/>
        </p:nvSpPr>
        <p:spPr bwMode="auto">
          <a:xfrm>
            <a:off x="158750" y="-65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4" descr="\it m\rm левая круглая скобка левая круглая скобка NH_2 правая круглая скобка _2COтеор.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eta\rm левая круглая скобка левая круглая скобка NH_2 правая круглая скобка _2CO правая круглая скобка конец дроби = дробь: числитель: 90 г, знаменатель: 0,6 конец дроби = 150г. "/>
          <p:cNvSpPr>
            <a:spLocks noChangeAspect="1" noChangeArrowheads="1"/>
          </p:cNvSpPr>
          <p:nvPr/>
        </p:nvSpPr>
        <p:spPr bwMode="auto">
          <a:xfrm>
            <a:off x="158750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5" descr="\nu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вая круглая скобка , знаменатель: \it M\rm левая круглая скобка левая круглая скобка NH_2 правая круглая скобка _2CO правая круглая скобка конец дроби = дробь: числитель: 150 г, знаменатель: 60 г/моль конец дроби = 2,5 моль; "/>
          <p:cNvSpPr>
            <a:spLocks noChangeAspect="1" noChangeArrowheads="1"/>
          </p:cNvSpPr>
          <p:nvPr/>
        </p:nvSpPr>
        <p:spPr bwMode="auto">
          <a:xfrm>
            <a:off x="1587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\nu\rm левая круглая скобка NH_3 правая круглая скобка = 2 умножить на \nu\rm левая круглая скобка левая круглая скобка NH_2 правая круглая скобка _2CO правая круглая скобка = 5 моль."/>
          <p:cNvSpPr>
            <a:spLocks noChangeAspect="1" noChangeArrowheads="1"/>
          </p:cNvSpPr>
          <p:nvPr/>
        </p:nvSpPr>
        <p:spPr bwMode="auto">
          <a:xfrm>
            <a:off x="158750" y="1074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7" descr="\it V\rm левая круглая скобка NH_3 правая круглая скобка = \nu\rm левая круглая скобка NH_3 правая круглая скобка умножить на \it V_m\rm=5 моль умножить на 22,4 л/моль=112л."/>
          <p:cNvSpPr>
            <a:spLocks noChangeAspect="1" noChangeArrowheads="1"/>
          </p:cNvSpPr>
          <p:nvPr/>
        </p:nvSpPr>
        <p:spPr bwMode="auto">
          <a:xfrm>
            <a:off x="15875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Объект 11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03" y="-659130"/>
            <a:ext cx="13429225" cy="7550496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1601470" y="80010"/>
            <a:ext cx="9751695" cy="599313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Решение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начала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запишем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уравнение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протекающей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теоретическое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бутана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которого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можно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получить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12 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кг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метанола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практический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объем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бутана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учетом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выхода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64%: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Ответ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 3,5 </a:t>
            </a:r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2400" baseline="30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75" y="1010920"/>
            <a:ext cx="5908040" cy="3683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95" y="2329180"/>
            <a:ext cx="4842510" cy="58864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970" y="3009265"/>
            <a:ext cx="4811395" cy="578485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15" y="4365625"/>
            <a:ext cx="5390515" cy="370205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895" y="5003800"/>
            <a:ext cx="5728335" cy="43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" y="-692785"/>
            <a:ext cx="13429225" cy="7550496"/>
          </a:xfrm>
        </p:spPr>
      </p:pic>
      <p:sp>
        <p:nvSpPr>
          <p:cNvPr id="25" name="Прямоугольник 24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6" name="AutoShape 18" descr=" левая круг­лая скоб­ка NH_2$ пра­вая круг­лая скоб­ка _2$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871778"/>
            <a:ext cx="30988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2NH_3$ плюс CO_2$ = левая круглая скобка NH_2$ правая круглая скобка _2$CO плюс H_2$O."/>
          <p:cNvSpPr>
            <a:spLocks noChangeAspect="1" noChangeArrowheads="1"/>
          </p:cNvSpPr>
          <p:nvPr/>
        </p:nvSpPr>
        <p:spPr bwMode="auto">
          <a:xfrm>
            <a:off x="155575" y="-122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3" descr="\eta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it m\rm левая круглая скобка NH_2 правая круглая скобка _2CO теор. правая круглая скобка конец дроби . "/>
          <p:cNvSpPr>
            <a:spLocks noChangeAspect="1" noChangeArrowheads="1"/>
          </p:cNvSpPr>
          <p:nvPr/>
        </p:nvSpPr>
        <p:spPr bwMode="auto">
          <a:xfrm>
            <a:off x="158750" y="-65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4" descr="\it m\rm левая круглая скобка левая круглая скобка NH_2 правая круглая скобка _2COтеор.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eta\rm левая круглая скобка левая круглая скобка NH_2 правая круглая скобка _2CO правая круглая скобка конец дроби = дробь: числитель: 90 г, знаменатель: 0,6 конец дроби = 150г. "/>
          <p:cNvSpPr>
            <a:spLocks noChangeAspect="1" noChangeArrowheads="1"/>
          </p:cNvSpPr>
          <p:nvPr/>
        </p:nvSpPr>
        <p:spPr bwMode="auto">
          <a:xfrm>
            <a:off x="158750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5" descr="\nu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вая круглая скобка , знаменатель: \it M\rm левая круглая скобка левая круглая скобка NH_2 правая круглая скобка _2CO правая круглая скобка конец дроби = дробь: числитель: 150 г, знаменатель: 60 г/моль конец дроби = 2,5 моль; "/>
          <p:cNvSpPr>
            <a:spLocks noChangeAspect="1" noChangeArrowheads="1"/>
          </p:cNvSpPr>
          <p:nvPr/>
        </p:nvSpPr>
        <p:spPr bwMode="auto">
          <a:xfrm>
            <a:off x="1587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\nu\rm левая круглая скобка NH_3 правая круглая скобка = 2 умножить на \nu\rm левая круглая скобка левая круглая скобка NH_2 правая круглая скобка _2CO правая круглая скобка = 5 моль."/>
          <p:cNvSpPr>
            <a:spLocks noChangeAspect="1" noChangeArrowheads="1"/>
          </p:cNvSpPr>
          <p:nvPr/>
        </p:nvSpPr>
        <p:spPr bwMode="auto">
          <a:xfrm>
            <a:off x="158750" y="1074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7" descr="\it V\rm левая круглая скобка NH_3 правая круглая скобка = \nu\rm левая круглая скобка NH_3 правая круглая скобка умножить на \it V_m\rm=5 моль умножить на 22,4 л/моль=112л."/>
          <p:cNvSpPr>
            <a:spLocks noChangeAspect="1" noChangeArrowheads="1"/>
          </p:cNvSpPr>
          <p:nvPr/>
        </p:nvSpPr>
        <p:spPr bwMode="auto">
          <a:xfrm>
            <a:off x="15875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Объект 11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03" y="-659130"/>
            <a:ext cx="13429225" cy="7550496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1601470" y="735330"/>
            <a:ext cx="9751695" cy="360108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нитровании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толуола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получили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смесь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содержащую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18,0 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орто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изомера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23,1 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пара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изомера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Рассчитайте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массу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исходного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толуола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если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общий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нитротолулолов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составил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75%.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Запишите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число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точностью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десятых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" y="-692785"/>
            <a:ext cx="13429225" cy="7550496"/>
          </a:xfrm>
        </p:spPr>
      </p:pic>
      <p:sp>
        <p:nvSpPr>
          <p:cNvPr id="25" name="Прямоугольник 24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6" name="AutoShape 18" descr=" левая круг­лая скоб­ка NH_2$ пра­вая круг­лая скоб­ка _2$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871778"/>
            <a:ext cx="30988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2NH_3$ плюс CO_2$ = левая круглая скобка NH_2$ правая круглая скобка _2$CO плюс H_2$O."/>
          <p:cNvSpPr>
            <a:spLocks noChangeAspect="1" noChangeArrowheads="1"/>
          </p:cNvSpPr>
          <p:nvPr/>
        </p:nvSpPr>
        <p:spPr bwMode="auto">
          <a:xfrm>
            <a:off x="155575" y="-1222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3" descr="\eta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it m\rm левая круглая скобка NH_2 правая круглая скобка _2CO теор. правая круглая скобка конец дроби . "/>
          <p:cNvSpPr>
            <a:spLocks noChangeAspect="1" noChangeArrowheads="1"/>
          </p:cNvSpPr>
          <p:nvPr/>
        </p:nvSpPr>
        <p:spPr bwMode="auto">
          <a:xfrm>
            <a:off x="158750" y="-6588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4" descr="\it m\rm левая круглая скобка левая круглая скобка NH_2 правая круглая скобка _2COтеор. правая круглая скобка = дробь: числитель: \it m\rm левая круглая скобка левая круглая скобка NH_2 правая круглая скобка _2CO прак. правая круглая скобка , знаменатель: \eta\rm левая круглая скобка левая круглая скобка NH_2 правая круглая скобка _2CO правая круглая скобка конец дроби = дробь: числитель: 90 г, знаменатель: 0,6 конец дроби = 150г. "/>
          <p:cNvSpPr>
            <a:spLocks noChangeAspect="1" noChangeArrowheads="1"/>
          </p:cNvSpPr>
          <p:nvPr/>
        </p:nvSpPr>
        <p:spPr bwMode="auto">
          <a:xfrm>
            <a:off x="158750" y="-809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5" descr="\nu\rm левая круглая скобка левая круглая скобка NH_2 правая круглая скобка _2CO правая круглая скобка = дробь: числитель: \it m\rm левая круглая скобка левая круглая скобка NH_2 правая круглая скобка _2CO правая круглая скобка , знаменатель: \it M\rm левая круглая скобка левая круглая скобка NH_2 правая круглая скобка _2CO правая круглая скобка конец дроби = дробь: числитель: 150 г, знаменатель: 60 г/моль конец дроби = 2,5 моль; "/>
          <p:cNvSpPr>
            <a:spLocks noChangeAspect="1" noChangeArrowheads="1"/>
          </p:cNvSpPr>
          <p:nvPr/>
        </p:nvSpPr>
        <p:spPr bwMode="auto">
          <a:xfrm>
            <a:off x="158750" y="49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6" descr="\nu\rm левая круглая скобка NH_3 правая круглая скобка = 2 умножить на \nu\rm левая круглая скобка левая круглая скобка NH_2 правая круглая скобка _2CO правая круглая скобка = 5 моль."/>
          <p:cNvSpPr>
            <a:spLocks noChangeAspect="1" noChangeArrowheads="1"/>
          </p:cNvSpPr>
          <p:nvPr/>
        </p:nvSpPr>
        <p:spPr bwMode="auto">
          <a:xfrm>
            <a:off x="158750" y="1074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9" name="AutoShape 7" descr="\it V\rm левая круглая скобка NH_3 правая круглая скобка = \nu\rm левая круглая скобка NH_3 правая круглая скобка умножить на \it V_m\rm=5 моль умножить на 22,4 л/моль=112л."/>
          <p:cNvSpPr>
            <a:spLocks noChangeAspect="1" noChangeArrowheads="1"/>
          </p:cNvSpPr>
          <p:nvPr/>
        </p:nvSpPr>
        <p:spPr bwMode="auto">
          <a:xfrm>
            <a:off x="158750" y="16525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7" name="Объект 11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203" y="-659130"/>
            <a:ext cx="13429225" cy="7550496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1601470" y="80010"/>
            <a:ext cx="9751695" cy="5993130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Решение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начала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запишем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уравнение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протекающей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теоретическое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нитротолуолов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теоретическое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нитротолуолов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Согласно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уравнению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1 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толуола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образуется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1 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моль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нитротолуола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Тогда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массу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исходного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>
                <a:latin typeface="Times New Roman" panose="02020603050405020304" charset="0"/>
                <a:cs typeface="Times New Roman" panose="02020603050405020304" charset="0"/>
              </a:rPr>
              <a:t>толуола</a:t>
            </a:r>
            <a:r>
              <a:rPr lang="en-US" altLang="ru-RU" sz="20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2400">
                <a:latin typeface="Times New Roman" panose="02020603050405020304" charset="0"/>
                <a:cs typeface="Times New Roman" panose="02020603050405020304" charset="0"/>
              </a:rPr>
              <a:t>Ответ</a:t>
            </a:r>
            <a:r>
              <a:rPr lang="en-US" altLang="ru-RU" sz="2400">
                <a:latin typeface="Times New Roman" panose="02020603050405020304" charset="0"/>
                <a:cs typeface="Times New Roman" panose="02020603050405020304" charset="0"/>
              </a:rPr>
              <a:t>: 36,8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 г.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305" y="879475"/>
            <a:ext cx="6131560" cy="32893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90" y="2185035"/>
            <a:ext cx="7267575" cy="76073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155" y="3752215"/>
            <a:ext cx="7282180" cy="645160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360" y="5203825"/>
            <a:ext cx="10137140" cy="33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993140" y="704215"/>
            <a:ext cx="10245725" cy="50209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sym typeface="+mn-ea"/>
              </a:rPr>
              <a:t>Задачи на «Избыток- недостаток»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/>
          </a:p>
          <a:p>
            <a:endParaRPr lang="ru-RU" dirty="0"/>
          </a:p>
          <a:p>
            <a:endParaRPr lang="ru-RU" dirty="0"/>
          </a:p>
          <a:p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Через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раствор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содержащий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3,7 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гидроксида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кальция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пропустили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1,68 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л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 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.)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углекислого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газа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Сколько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граммов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карбоната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кальция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выпало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осадок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Ответ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приведите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точностью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десятых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4" name="Прямоугольник 3"/>
          <p:cNvSpPr/>
          <p:nvPr/>
        </p:nvSpPr>
        <p:spPr>
          <a:xfrm>
            <a:off x="970280" y="635000"/>
            <a:ext cx="10245725" cy="50209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/>
          </a:p>
          <a:p>
            <a:endParaRPr lang="en-US" altLang="ru-RU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49655" y="-667385"/>
            <a:ext cx="7586345" cy="1691005"/>
          </a:xfrm>
          <a:prstGeom prst="rect">
            <a:avLst/>
          </a:prstGeom>
        </p:spPr>
        <p:txBody>
          <a:bodyPr>
            <a:noAutofit/>
          </a:bodyPr>
          <a:p>
            <a:endParaRPr sz="1600" b="1"/>
          </a:p>
          <a:p>
            <a:endParaRPr sz="1600" b="1"/>
          </a:p>
          <a:p>
            <a:endParaRPr sz="1600" b="1"/>
          </a:p>
          <a:p>
            <a:r>
              <a:rPr sz="1600" b="1"/>
              <a:t>Решение. </a:t>
            </a:r>
            <a:endParaRPr sz="1600" b="1"/>
          </a:p>
          <a:p>
            <a:r>
              <a:rPr sz="1600"/>
              <a:t>Для начала запишем уравнение протекающей реакции:</a:t>
            </a:r>
            <a:endParaRPr sz="1600"/>
          </a:p>
        </p:txBody>
      </p:sp>
      <p:pic>
        <p:nvPicPr>
          <p:cNvPr id="5" name="Изображение 4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9905" y="448310"/>
            <a:ext cx="3629660" cy="4191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1049655" y="268605"/>
            <a:ext cx="5258435" cy="953135"/>
          </a:xfrm>
          <a:prstGeom prst="rect">
            <a:avLst/>
          </a:prstGeom>
        </p:spPr>
        <p:txBody>
          <a:bodyPr wrap="square">
            <a:spAutoFit/>
          </a:bodyPr>
          <a:p>
            <a:endParaRPr sz="2400"/>
          </a:p>
          <a:p>
            <a:r>
              <a:rPr sz="1600">
                <a:latin typeface="Times New Roman" panose="02020603050405020304" charset="0"/>
                <a:cs typeface="Times New Roman" panose="02020603050405020304" charset="0"/>
              </a:rPr>
              <a:t>Найдем количества веществ гидроксида кальция и углекислого газа: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4585" y="1092835"/>
            <a:ext cx="3161665" cy="375920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5875" y="1537970"/>
            <a:ext cx="2707640" cy="57912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1223010" y="2042795"/>
            <a:ext cx="7412990" cy="983615"/>
          </a:xfrm>
          <a:prstGeom prst="rect">
            <a:avLst/>
          </a:prstGeom>
        </p:spPr>
        <p:txBody>
          <a:bodyPr wrap="square">
            <a:spAutoFit/>
          </a:bodyPr>
          <a:p>
            <a:endParaRPr sz="2600"/>
          </a:p>
          <a:p>
            <a:r>
              <a:rPr sz="1600">
                <a:latin typeface="Times New Roman" panose="02020603050405020304" charset="0"/>
                <a:cs typeface="Times New Roman" panose="02020603050405020304" charset="0"/>
              </a:rPr>
              <a:t>Видим, что гидроксид кальция находится в недостатке. Найдем количество вещества образовавшегося карбоната кальция: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Изображение 9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03830" y="3220085"/>
            <a:ext cx="2708910" cy="271145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319530" y="3536315"/>
            <a:ext cx="7316470" cy="70104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sz="1600">
                <a:latin typeface="Times New Roman" panose="02020603050405020304" charset="0"/>
                <a:cs typeface="Times New Roman" panose="02020603050405020304" charset="0"/>
              </a:rPr>
              <a:t>Однако, в избытке углекислого газа образовавшийся карбонат кальция частично растворяется. Найдем массу оставшегося карбоната кальция: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Изображение 12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5255" y="4250055"/>
            <a:ext cx="2587625" cy="252730"/>
          </a:xfrm>
          <a:prstGeom prst="rect">
            <a:avLst/>
          </a:prstGeom>
        </p:spPr>
      </p:pic>
      <p:pic>
        <p:nvPicPr>
          <p:cNvPr id="14" name="Изображение 13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75255" y="4672330"/>
            <a:ext cx="2588260" cy="201295"/>
          </a:xfrm>
          <a:prstGeom prst="rect">
            <a:avLst/>
          </a:prstGeom>
        </p:spPr>
      </p:pic>
      <p:pic>
        <p:nvPicPr>
          <p:cNvPr id="15" name="Изображение 14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03830" y="5020310"/>
            <a:ext cx="2559050" cy="328930"/>
          </a:xfrm>
          <a:prstGeom prst="rect">
            <a:avLst/>
          </a:prstGeom>
        </p:spPr>
      </p:pic>
      <p:pic>
        <p:nvPicPr>
          <p:cNvPr id="16" name="Изображение 15"/>
          <p:cNvPicPr/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75255" y="5450205"/>
            <a:ext cx="2738120" cy="340995"/>
          </a:xfrm>
          <a:prstGeom prst="rect">
            <a:avLst/>
          </a:prstGeom>
        </p:spPr>
      </p:pic>
      <p:pic>
        <p:nvPicPr>
          <p:cNvPr id="17" name="Изображение 16"/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75255" y="5892165"/>
            <a:ext cx="2738755" cy="330835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1494790" y="6054725"/>
            <a:ext cx="6965950" cy="1651635"/>
          </a:xfrm>
          <a:prstGeom prst="rect">
            <a:avLst/>
          </a:prstGeom>
        </p:spPr>
        <p:txBody>
          <a:bodyPr>
            <a:noAutofit/>
          </a:bodyPr>
          <a:p>
            <a:endParaRPr sz="2600"/>
          </a:p>
          <a:p>
            <a:r>
              <a:rPr sz="1600"/>
              <a:t>Ответ: 2,5 г.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1"/>
            <a:ext cx="12197558" cy="6857999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1529715" y="1003935"/>
            <a:ext cx="8836025" cy="2963545"/>
          </a:xfrm>
          <a:prstGeom prst="rect">
            <a:avLst/>
          </a:prstGeom>
        </p:spPr>
        <p:txBody>
          <a:bodyPr>
            <a:noAutofit/>
          </a:bodyPr>
          <a:p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При взаимодействии 100 г уксусной кислоты и 69 г этанола получено 79,2 г сложного эфира. Рассчитайте выход продукта (в %) в реакции этерификации. </a:t>
            </a:r>
            <a:r>
              <a:rPr sz="3200" i="1">
                <a:latin typeface="Times New Roman" panose="02020603050405020304" charset="0"/>
                <a:cs typeface="Times New Roman" panose="02020603050405020304" charset="0"/>
              </a:rPr>
              <a:t>Запишите число с точностью до целых.</a:t>
            </a:r>
            <a:endParaRPr sz="3200" i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1"/>
            <a:ext cx="12197558" cy="6857999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1579245" y="137795"/>
            <a:ext cx="8836025" cy="6100445"/>
          </a:xfrm>
          <a:prstGeom prst="rect">
            <a:avLst/>
          </a:prstGeom>
        </p:spPr>
        <p:txBody>
          <a:bodyPr>
            <a:noAutofit/>
          </a:bodyPr>
          <a:p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начала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запишем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уравнение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протекающей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количества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веществ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уксусной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кислоты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этанола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сложного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эфира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i="1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i="1">
                <a:latin typeface="Times New Roman" panose="02020603050405020304" charset="0"/>
                <a:cs typeface="Times New Roman" panose="02020603050405020304" charset="0"/>
              </a:rPr>
              <a:t> </a:t>
            </a:r>
            <a:endParaRPr lang="en-US" altLang="en-US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i="1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идим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этанол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находится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недостатке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Найдем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теоретическое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количество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этилацетата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которого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получилось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бы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1,5 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моль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этанола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Тогда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продукта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будет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</a:rPr>
              <a:t>равен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US" sz="1600" i="1">
                <a:latin typeface="Times New Roman" panose="02020603050405020304" charset="0"/>
                <a:cs typeface="Times New Roman" panose="02020603050405020304" charset="0"/>
              </a:rPr>
              <a:t>Ответ</a:t>
            </a:r>
            <a:r>
              <a:rPr lang="en-US" altLang="ru-RU" sz="1600" i="1">
                <a:latin typeface="Times New Roman" panose="02020603050405020304" charset="0"/>
                <a:cs typeface="Times New Roman" panose="02020603050405020304" charset="0"/>
              </a:rPr>
              <a:t>: 60.</a:t>
            </a:r>
            <a:endParaRPr lang="en-US" altLang="ru-RU" sz="1600" i="1">
              <a:latin typeface="Times New Roman" panose="02020603050405020304" charset="0"/>
              <a:cs typeface="Times New Roman" panose="02020603050405020304" charset="0"/>
            </a:endParaRPr>
          </a:p>
          <a:p>
            <a:endParaRPr sz="16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490" y="564515"/>
            <a:ext cx="7052310" cy="2895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540" y="1334770"/>
            <a:ext cx="3610610" cy="42989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995" y="1845310"/>
            <a:ext cx="3545205" cy="45593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820" y="2381885"/>
            <a:ext cx="5376545" cy="56007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015" y="3842385"/>
            <a:ext cx="6055995" cy="31877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4990" y="4629150"/>
            <a:ext cx="5754370" cy="7353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63" y="489397"/>
            <a:ext cx="9015212" cy="59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4" y="1019175"/>
            <a:ext cx="8481945" cy="5170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" y="115910"/>
            <a:ext cx="12192000" cy="6742090"/>
          </a:xfrm>
        </p:spPr>
      </p:pic>
      <p:sp>
        <p:nvSpPr>
          <p:cNvPr id="4" name="Прямоугольник 3"/>
          <p:cNvSpPr/>
          <p:nvPr/>
        </p:nvSpPr>
        <p:spPr>
          <a:xfrm>
            <a:off x="2380615" y="4591685"/>
            <a:ext cx="6962140" cy="3486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ru-RU" dirty="0"/>
              <a:t>η = n </a:t>
            </a:r>
            <a:r>
              <a:rPr lang="ru-RU" dirty="0" err="1"/>
              <a:t>практич</a:t>
            </a:r>
            <a:r>
              <a:rPr lang="ru-RU" dirty="0"/>
              <a:t>. / n </a:t>
            </a:r>
            <a:r>
              <a:rPr lang="ru-RU" dirty="0" err="1"/>
              <a:t>теоретич</a:t>
            </a:r>
            <a:r>
              <a:rPr lang="ru-RU" dirty="0"/>
              <a:t>. х 100%. 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672465"/>
            <a:ext cx="6040755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/>
          <p:cNvSpPr txBox="1"/>
          <p:nvPr/>
        </p:nvSpPr>
        <p:spPr>
          <a:xfrm>
            <a:off x="1147445" y="365760"/>
            <a:ext cx="10748645" cy="638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</a:t>
            </a:r>
            <a:r>
              <a:rPr lang="ru-RU" altLang="ru-RU" sz="3600" dirty="0">
                <a:solidFill>
                  <a:srgbClr val="FF0000"/>
                </a:solidFill>
              </a:rPr>
              <a:t>Подход к решению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2930" y="1201420"/>
            <a:ext cx="8481060" cy="5230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1. Внимательно прочитать условие задачи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2.Написать химизм процесса, описанного в задаче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3.Сформулировать вопрос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4.Определить данные задачи, которые позволят ответиь на этот вопрос.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5.Правильно записать ответ с округлением с точностью до...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/>
          <p:cNvSpPr txBox="1"/>
          <p:nvPr/>
        </p:nvSpPr>
        <p:spPr>
          <a:xfrm>
            <a:off x="1147665" y="72863"/>
            <a:ext cx="1074886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dirty="0" smtClean="0">
                <a:solidFill>
                  <a:srgbClr val="FF0000"/>
                </a:solidFill>
              </a:rPr>
              <a:t>Задачи с использованием понятия «Примеси»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5161" y="1982948"/>
            <a:ext cx="9581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При растворении 150 кг мела в избытке соляной кислоты выделилось 30 м3 (н.у.) газа. Вычислите массовую долю (%) примесей в указанном веществе. (Запишите число с точностью до десятых.)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566669" y="476518"/>
            <a:ext cx="10277341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Решение</a:t>
            </a:r>
            <a:endParaRPr lang="ru-RU" sz="4800" dirty="0" smtClean="0"/>
          </a:p>
          <a:p>
            <a:r>
              <a:rPr lang="en-US" sz="3600" dirty="0" smtClean="0"/>
              <a:t>CaCO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sz="3600" dirty="0"/>
              <a:t>+ 2HCl = CaCl</a:t>
            </a:r>
            <a:r>
              <a:rPr lang="en-US" sz="3600" baseline="-25000" dirty="0"/>
              <a:t>2</a:t>
            </a:r>
            <a:r>
              <a:rPr lang="en-US" sz="3600" dirty="0"/>
              <a:t> + H</a:t>
            </a:r>
            <a:r>
              <a:rPr lang="en-US" sz="3600" baseline="-25000" dirty="0"/>
              <a:t>2</a:t>
            </a:r>
            <a:r>
              <a:rPr lang="en-US" sz="3600" dirty="0"/>
              <a:t>O + CO</a:t>
            </a:r>
            <a:r>
              <a:rPr lang="en-US" sz="3600" baseline="-25000" dirty="0"/>
              <a:t>2</a:t>
            </a:r>
            <a:r>
              <a:rPr lang="en-US" sz="3600" dirty="0" smtClean="0"/>
              <a:t>↑</a:t>
            </a:r>
            <a:endParaRPr lang="en-US" sz="3600" dirty="0"/>
          </a:p>
          <a:p>
            <a:r>
              <a:rPr lang="en-US" sz="3600" dirty="0"/>
              <a:t>1) n(CO</a:t>
            </a:r>
            <a:r>
              <a:rPr lang="en-US" sz="3600" baseline="-25000" dirty="0"/>
              <a:t>2</a:t>
            </a:r>
            <a:r>
              <a:rPr lang="en-US" sz="3600" dirty="0"/>
              <a:t>) = V / </a:t>
            </a:r>
            <a:r>
              <a:rPr lang="en-US" sz="3600" dirty="0" err="1"/>
              <a:t>Vm</a:t>
            </a:r>
            <a:r>
              <a:rPr lang="en-US" sz="3600" dirty="0"/>
              <a:t> = 30 </a:t>
            </a:r>
            <a:r>
              <a:rPr lang="ru-RU" sz="3600" dirty="0"/>
              <a:t>м</a:t>
            </a:r>
            <a:r>
              <a:rPr lang="ru-RU" sz="3600" baseline="30000" dirty="0"/>
              <a:t>3</a:t>
            </a:r>
            <a:r>
              <a:rPr lang="ru-RU" sz="3600" dirty="0"/>
              <a:t> / 22,4 м</a:t>
            </a:r>
            <a:r>
              <a:rPr lang="ru-RU" sz="3600" baseline="30000" dirty="0"/>
              <a:t>3</a:t>
            </a:r>
            <a:r>
              <a:rPr lang="ru-RU" sz="3600" dirty="0"/>
              <a:t>/</a:t>
            </a:r>
            <a:r>
              <a:rPr lang="ru-RU" sz="3600" dirty="0" err="1"/>
              <a:t>кмоль</a:t>
            </a:r>
            <a:r>
              <a:rPr lang="ru-RU" sz="3600" dirty="0"/>
              <a:t> = 1,339 </a:t>
            </a:r>
            <a:r>
              <a:rPr lang="ru-RU" sz="3600" dirty="0" err="1"/>
              <a:t>кмоль</a:t>
            </a:r>
            <a:endParaRPr lang="ru-RU" sz="3600" dirty="0"/>
          </a:p>
          <a:p>
            <a:r>
              <a:rPr lang="ru-RU" sz="3600" dirty="0"/>
              <a:t>2) </a:t>
            </a:r>
            <a:r>
              <a:rPr lang="en-US" sz="3600" dirty="0"/>
              <a:t>n(CaCO</a:t>
            </a:r>
            <a:r>
              <a:rPr lang="en-US" sz="3600" baseline="-25000" dirty="0"/>
              <a:t>3</a:t>
            </a:r>
            <a:r>
              <a:rPr lang="en-US" sz="3600" dirty="0"/>
              <a:t>) = n(CO</a:t>
            </a:r>
            <a:r>
              <a:rPr lang="en-US" sz="3600" baseline="-25000" dirty="0"/>
              <a:t>2</a:t>
            </a:r>
            <a:r>
              <a:rPr lang="en-US" sz="3600" dirty="0"/>
              <a:t>) = 1,339 </a:t>
            </a:r>
            <a:r>
              <a:rPr lang="ru-RU" sz="3600" dirty="0" err="1"/>
              <a:t>кмоль</a:t>
            </a:r>
            <a:endParaRPr lang="ru-RU" sz="3600" dirty="0"/>
          </a:p>
          <a:p>
            <a:r>
              <a:rPr lang="ru-RU" sz="3600" dirty="0"/>
              <a:t>3) </a:t>
            </a:r>
            <a:r>
              <a:rPr lang="en-US" sz="3600" dirty="0"/>
              <a:t>m(CaCO</a:t>
            </a:r>
            <a:r>
              <a:rPr lang="en-US" sz="3600" baseline="-25000" dirty="0"/>
              <a:t>3</a:t>
            </a:r>
            <a:r>
              <a:rPr lang="en-US" sz="3600" dirty="0"/>
              <a:t>) = n · </a:t>
            </a:r>
            <a:r>
              <a:rPr lang="en-US" sz="3600" dirty="0" err="1"/>
              <a:t>Mr</a:t>
            </a:r>
            <a:r>
              <a:rPr lang="en-US" sz="3600" dirty="0"/>
              <a:t> = 1,339 </a:t>
            </a:r>
            <a:r>
              <a:rPr lang="ru-RU" sz="3600" dirty="0" err="1"/>
              <a:t>кмоль</a:t>
            </a:r>
            <a:r>
              <a:rPr lang="ru-RU" sz="3600" dirty="0"/>
              <a:t> · 100 кг/</a:t>
            </a:r>
            <a:r>
              <a:rPr lang="ru-RU" sz="3600" dirty="0" err="1"/>
              <a:t>кмоль</a:t>
            </a:r>
            <a:r>
              <a:rPr lang="ru-RU" sz="3600" dirty="0"/>
              <a:t> ≈ 134 кг</a:t>
            </a:r>
            <a:endParaRPr lang="ru-RU" sz="3600" dirty="0"/>
          </a:p>
          <a:p>
            <a:r>
              <a:rPr lang="ru-RU" sz="3600" dirty="0"/>
              <a:t>4) </a:t>
            </a:r>
            <a:r>
              <a:rPr lang="en-US" sz="3600" dirty="0"/>
              <a:t>w(CaCO</a:t>
            </a:r>
            <a:r>
              <a:rPr lang="en-US" sz="3600" baseline="-25000" dirty="0"/>
              <a:t>3</a:t>
            </a:r>
            <a:r>
              <a:rPr lang="en-US" sz="3600" dirty="0"/>
              <a:t>) = 134 </a:t>
            </a:r>
            <a:r>
              <a:rPr lang="ru-RU" sz="3600" dirty="0"/>
              <a:t>кг / 150 кг · 100% = 89,3%</a:t>
            </a:r>
            <a:endParaRPr lang="ru-RU" sz="3600" dirty="0"/>
          </a:p>
          <a:p>
            <a:r>
              <a:rPr lang="ru-RU" sz="3600" dirty="0"/>
              <a:t>5) </a:t>
            </a:r>
            <a:r>
              <a:rPr lang="en-US" sz="3600" dirty="0"/>
              <a:t>w(</a:t>
            </a:r>
            <a:r>
              <a:rPr lang="ru-RU" sz="3600" dirty="0"/>
              <a:t>примесей) = 100% - 89,3% = 10,7%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1888269" y="1184856"/>
            <a:ext cx="8409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При обжиге закиси железа массой 120 г в избытке кислорода был получен амфотерный оксид массой 128 г. Вычислите массовую долю (%) чистого вещества в указанном веществе. (Запишите число с точностью до целых.)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6322</Words>
  <Application>WPS Presentation</Application>
  <PresentationFormat>Широкоэкранный</PresentationFormat>
  <Paragraphs>347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Arial</vt:lpstr>
      <vt:lpstr>SimSun</vt:lpstr>
      <vt:lpstr>Wingdings</vt:lpstr>
      <vt:lpstr>Cambria Math</vt:lpstr>
      <vt:lpstr>Calibri Light</vt:lpstr>
      <vt:lpstr>Calibri</vt:lpstr>
      <vt:lpstr>Microsoft YaHei</vt:lpstr>
      <vt:lpstr>Arial Unicode MS</vt:lpstr>
      <vt:lpstr>Times New Roman</vt:lpstr>
      <vt:lpstr>Тема Office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Юлия</cp:lastModifiedBy>
  <cp:revision>22</cp:revision>
  <dcterms:created xsi:type="dcterms:W3CDTF">2024-11-02T10:16:00Z</dcterms:created>
  <dcterms:modified xsi:type="dcterms:W3CDTF">2025-02-19T04:01:40Z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6FC50C313DE94FD4915AA6F606A7E420_12</vt:lpwstr>
  </property>
  <property fmtid="{D5CDD505-2E9C-101B-9397-08002B2CF9AE}" pid="3" name="KSOProductBuildVer">
    <vt:lpwstr>1049-12.2.0.19805</vt:lpwstr>
  </property>
</Properties>
</file>